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48" autoAdjust="0"/>
    <p:restoredTop sz="94662" autoAdjust="0"/>
  </p:normalViewPr>
  <p:slideViewPr>
    <p:cSldViewPr>
      <p:cViewPr varScale="1">
        <p:scale>
          <a:sx n="75" d="100"/>
          <a:sy n="75" d="100"/>
        </p:scale>
        <p:origin x="-11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C45B-9F51-4752-AE6E-0D6A79DC4E4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DF9E7-C06F-431F-8165-4B4D1677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819400" y="54102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6500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2200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4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2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71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1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72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6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35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75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43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82296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762000"/>
            <a:ext cx="8229600" cy="6858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517514" y="6285122"/>
            <a:ext cx="4724400" cy="274320"/>
          </a:xfrm>
        </p:spPr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0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9491CD0-AC07-4CD2-BE36-6845733E4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  <p:sldLayoutId id="2147483716" r:id="rId2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cworld.com/" TargetMode="External"/><Relationship Id="rId2" Type="http://schemas.openxmlformats.org/officeDocument/2006/relationships/hyperlink" Target="http://cnet.com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goal.com/" TargetMode="External"/><Relationship Id="rId5" Type="http://schemas.openxmlformats.org/officeDocument/2006/relationships/hyperlink" Target="http://nytimes.com/" TargetMode="External"/><Relationship Id="rId4" Type="http://schemas.openxmlformats.org/officeDocument/2006/relationships/hyperlink" Target="http://techcrunch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459458" y="6288258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28257" y="4532993"/>
            <a:ext cx="5539543" cy="1029607"/>
          </a:xfrm>
        </p:spPr>
        <p:txBody>
          <a:bodyPr/>
          <a:lstStyle/>
          <a:p>
            <a:r>
              <a:rPr lang="en-US" sz="3100" dirty="0"/>
              <a:t>Experimenting with Text Classification Algorithms in News Articles: SVM vs. Naive Bayesian Algorithm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81400" y="5715000"/>
            <a:ext cx="5562600" cy="457200"/>
          </a:xfrm>
        </p:spPr>
        <p:txBody>
          <a:bodyPr>
            <a:normAutofit/>
          </a:bodyPr>
          <a:lstStyle/>
          <a:p>
            <a:r>
              <a:rPr lang="en-US" dirty="0" err="1"/>
              <a:t>Nuhi</a:t>
            </a:r>
            <a:r>
              <a:rPr lang="en-US" dirty="0"/>
              <a:t> BESIMI, Adrian BESIMI, </a:t>
            </a:r>
            <a:r>
              <a:rPr lang="en-US" dirty="0" err="1"/>
              <a:t>Visar</a:t>
            </a:r>
            <a:r>
              <a:rPr lang="en-US" dirty="0"/>
              <a:t> SHEHU</a:t>
            </a:r>
          </a:p>
          <a:p>
            <a:endParaRPr lang="en-US" dirty="0"/>
          </a:p>
        </p:txBody>
      </p:sp>
      <p:sp>
        <p:nvSpPr>
          <p:cNvPr id="9" name="AutoShape 2" descr="https://upload.wikimedia.org/wikipedia/sq/thumb/9/96/SEEU-logo_(1000x286).png/320px-SEEU-logo_(1000x286)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82" y="0"/>
            <a:ext cx="5486400" cy="1569110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DAAD: 15th Workshop “Software Engineering Education and Reverse Engineering”, </a:t>
            </a:r>
            <a:r>
              <a:rPr lang="en-US" dirty="0" err="1" smtClean="0"/>
              <a:t>Bohinj</a:t>
            </a:r>
            <a:r>
              <a:rPr lang="en-US" dirty="0" smtClean="0"/>
              <a:t>, Slovenia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1524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SVM (Support Vector Machine)</a:t>
            </a:r>
          </a:p>
          <a:p>
            <a:pPr lvl="1"/>
            <a:r>
              <a:rPr lang="en-US" sz="2000" dirty="0" smtClean="0"/>
              <a:t>Definitely </a:t>
            </a:r>
            <a:r>
              <a:rPr lang="en-US" sz="2000" b="1" u="sng" dirty="0" smtClean="0"/>
              <a:t>the fastest </a:t>
            </a:r>
            <a:r>
              <a:rPr lang="en-US" sz="2000" dirty="0" smtClean="0"/>
              <a:t>classifier and faster training (100x faster training than Naïve Bayesian classifier)</a:t>
            </a:r>
          </a:p>
          <a:p>
            <a:pPr lvl="1"/>
            <a:r>
              <a:rPr lang="en-US" sz="2000" dirty="0" smtClean="0"/>
              <a:t>Works very good in large datasets</a:t>
            </a:r>
          </a:p>
          <a:p>
            <a:pPr lvl="1"/>
            <a:r>
              <a:rPr lang="en-US" sz="2000" dirty="0" smtClean="0"/>
              <a:t>Works better in two class problems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Naïve Bayes Classifier</a:t>
            </a:r>
          </a:p>
          <a:p>
            <a:pPr lvl="1"/>
            <a:r>
              <a:rPr lang="en-US" sz="2000" b="1" u="sng" dirty="0" smtClean="0"/>
              <a:t>Very accurate </a:t>
            </a:r>
            <a:r>
              <a:rPr lang="en-US" sz="2000" dirty="0" smtClean="0"/>
              <a:t>when the number of training instances is high enough</a:t>
            </a:r>
          </a:p>
          <a:p>
            <a:pPr lvl="1"/>
            <a:r>
              <a:rPr lang="en-US" sz="2000" dirty="0" smtClean="0"/>
              <a:t>Slower comparing to SVM</a:t>
            </a:r>
          </a:p>
          <a:p>
            <a:pPr lvl="1"/>
            <a:r>
              <a:rPr lang="en-US" sz="2000" dirty="0" smtClean="0"/>
              <a:t>Larger dataset… bigger problems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Conclusion: the findings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1524000"/>
            <a:ext cx="82296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News Archive (way back machine?)</a:t>
            </a:r>
          </a:p>
          <a:p>
            <a:pPr lvl="1"/>
            <a:r>
              <a:rPr lang="en-US" sz="2000" dirty="0" smtClean="0"/>
              <a:t>Crawl </a:t>
            </a:r>
            <a:r>
              <a:rPr lang="en-US" sz="2000" dirty="0"/>
              <a:t>&amp; store news from </a:t>
            </a:r>
            <a:r>
              <a:rPr lang="en-US" sz="2000" dirty="0" smtClean="0"/>
              <a:t>various </a:t>
            </a:r>
            <a:r>
              <a:rPr lang="en-US" sz="2000" dirty="0"/>
              <a:t>media in </a:t>
            </a:r>
            <a:r>
              <a:rPr lang="en-US" sz="2000" dirty="0" smtClean="0"/>
              <a:t>Macedonia</a:t>
            </a:r>
          </a:p>
          <a:p>
            <a:pPr lvl="1"/>
            <a:r>
              <a:rPr lang="en-US" sz="2000" dirty="0" smtClean="0"/>
              <a:t>Store the changes in the text (find the text differences) for a given time interval</a:t>
            </a:r>
            <a:endParaRPr lang="en-US" sz="2000" dirty="0"/>
          </a:p>
          <a:p>
            <a:pPr lvl="1"/>
            <a:r>
              <a:rPr lang="en-US" sz="2000" dirty="0" smtClean="0"/>
              <a:t>Get the content, not just RSS</a:t>
            </a:r>
          </a:p>
          <a:p>
            <a:pPr lvl="1"/>
            <a:r>
              <a:rPr lang="en-US" sz="2000" dirty="0" smtClean="0"/>
              <a:t>Create Screen shots</a:t>
            </a:r>
            <a:endParaRPr lang="en-US" sz="2000" dirty="0"/>
          </a:p>
          <a:p>
            <a:pPr lvl="1"/>
            <a:r>
              <a:rPr lang="en-US" sz="2000" dirty="0" smtClean="0"/>
              <a:t>Measure similarity (plagiarism) between news sources (cosine similarity)</a:t>
            </a:r>
          </a:p>
          <a:p>
            <a:pPr lvl="1"/>
            <a:r>
              <a:rPr lang="en-US" sz="2000" dirty="0" smtClean="0"/>
              <a:t>Visualize trends in news</a:t>
            </a:r>
          </a:p>
          <a:p>
            <a:pPr lvl="1"/>
            <a:r>
              <a:rPr lang="en-US" sz="2000" dirty="0" smtClean="0"/>
              <a:t>Use to verify the facts (Media Fact Checking Service in Macedonia)</a:t>
            </a:r>
          </a:p>
          <a:p>
            <a:pPr lvl="1"/>
            <a:r>
              <a:rPr lang="en-US" sz="2000" dirty="0" smtClean="0"/>
              <a:t>Financially supported by Metamorphosis Foundation &amp; USAID (maybe)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Future Work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1828800"/>
            <a:ext cx="8153400" cy="3810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Questions?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THANK YOU</a:t>
            </a:r>
            <a:endParaRPr lang="en-US" sz="32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886200" y="2494833"/>
            <a:ext cx="5111087" cy="10296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Experimenting with Text Classification Algorithms in News Articles: SVM vs. Naive Bayesian Algorithm </a:t>
            </a:r>
            <a:endParaRPr lang="en-US" sz="2400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3897573" y="4114800"/>
            <a:ext cx="5562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Nuhi</a:t>
            </a:r>
            <a:r>
              <a:rPr lang="en-US" dirty="0" smtClean="0"/>
              <a:t> BESIMI, Adrian BESIMI, </a:t>
            </a:r>
            <a:r>
              <a:rPr lang="en-US" dirty="0" err="1" smtClean="0"/>
              <a:t>Visar</a:t>
            </a:r>
            <a:r>
              <a:rPr lang="en-US" dirty="0" smtClean="0"/>
              <a:t> SHEHU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476733"/>
            <a:ext cx="3559791" cy="1018100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Collected Data</a:t>
            </a:r>
          </a:p>
          <a:p>
            <a:r>
              <a:rPr lang="en-US" sz="2000" dirty="0" smtClean="0"/>
              <a:t>Data Pre-processing</a:t>
            </a:r>
          </a:p>
          <a:p>
            <a:r>
              <a:rPr lang="en-US" sz="2000" dirty="0" smtClean="0"/>
              <a:t>The Naïve Bayes Classifier</a:t>
            </a:r>
          </a:p>
          <a:p>
            <a:r>
              <a:rPr lang="en-US" sz="2000" dirty="0" smtClean="0"/>
              <a:t>SVM (Support Vector Machine)</a:t>
            </a:r>
          </a:p>
          <a:p>
            <a:r>
              <a:rPr lang="en-US" sz="2000" dirty="0" smtClean="0"/>
              <a:t>Experiment and Evaluation</a:t>
            </a:r>
          </a:p>
          <a:p>
            <a:pPr lvl="1"/>
            <a:r>
              <a:rPr lang="en-US" sz="2000" dirty="0" smtClean="0"/>
              <a:t>Accuracy</a:t>
            </a:r>
          </a:p>
          <a:p>
            <a:pPr lvl="1"/>
            <a:r>
              <a:rPr lang="en-US" sz="2000" dirty="0" smtClean="0"/>
              <a:t>Execution Time</a:t>
            </a:r>
          </a:p>
          <a:p>
            <a:pPr marL="0" lvl="1" indent="0">
              <a:buNone/>
            </a:pPr>
            <a:r>
              <a:rPr lang="en-US" sz="2000" b="1" dirty="0" smtClean="0"/>
              <a:t>Future work</a:t>
            </a:r>
            <a:endParaRPr lang="en-US" sz="2000" b="1" dirty="0"/>
          </a:p>
          <a:p>
            <a:pPr lvl="1"/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Content</a:t>
            </a:r>
            <a:endParaRPr lang="en-US" sz="32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Sources:</a:t>
            </a:r>
          </a:p>
          <a:p>
            <a:pPr lvl="1"/>
            <a:r>
              <a:rPr lang="en-US" sz="1800" dirty="0" smtClean="0"/>
              <a:t>CNET – </a:t>
            </a:r>
            <a:r>
              <a:rPr lang="en-US" sz="1800" dirty="0" smtClean="0">
                <a:hlinkClick r:id="rId2"/>
              </a:rPr>
              <a:t>http://cnet.com</a:t>
            </a:r>
            <a:endParaRPr lang="en-US" sz="1800" dirty="0" smtClean="0"/>
          </a:p>
          <a:p>
            <a:pPr lvl="1"/>
            <a:r>
              <a:rPr lang="en-US" sz="1800" dirty="0" err="1" smtClean="0"/>
              <a:t>PCWorld</a:t>
            </a:r>
            <a:r>
              <a:rPr lang="en-US" sz="1800" dirty="0" smtClean="0"/>
              <a:t> – </a:t>
            </a:r>
            <a:r>
              <a:rPr lang="en-US" sz="1800" dirty="0" smtClean="0">
                <a:hlinkClick r:id="rId3"/>
              </a:rPr>
              <a:t>http://pcworld.com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TechCrunch – </a:t>
            </a:r>
            <a:r>
              <a:rPr lang="en-US" sz="1800" dirty="0" smtClean="0">
                <a:hlinkClick r:id="rId4"/>
              </a:rPr>
              <a:t>http://techcrunch.com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err="1" smtClean="0"/>
              <a:t>NyTimes</a:t>
            </a:r>
            <a:r>
              <a:rPr lang="en-US" sz="1800" dirty="0" smtClean="0"/>
              <a:t> – </a:t>
            </a:r>
            <a:r>
              <a:rPr lang="en-US" sz="1800" dirty="0" smtClean="0">
                <a:hlinkClick r:id="rId5"/>
              </a:rPr>
              <a:t>http://nytimes.com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Goal – </a:t>
            </a:r>
            <a:r>
              <a:rPr lang="en-US" sz="1800" dirty="0" smtClean="0">
                <a:hlinkClick r:id="rId6"/>
              </a:rPr>
              <a:t>http://goal.com</a:t>
            </a:r>
            <a:endParaRPr lang="en-US" sz="1800" dirty="0" smtClean="0"/>
          </a:p>
          <a:p>
            <a:r>
              <a:rPr lang="en-US" sz="1800" dirty="0" smtClean="0"/>
              <a:t>Categories</a:t>
            </a:r>
          </a:p>
          <a:p>
            <a:pPr lvl="1"/>
            <a:r>
              <a:rPr lang="en-US" sz="1800" dirty="0" smtClean="0"/>
              <a:t>Politics</a:t>
            </a:r>
          </a:p>
          <a:p>
            <a:pPr lvl="1"/>
            <a:r>
              <a:rPr lang="en-US" sz="1800" dirty="0" smtClean="0"/>
              <a:t>Technology</a:t>
            </a:r>
          </a:p>
          <a:p>
            <a:pPr lvl="1"/>
            <a:r>
              <a:rPr lang="en-US" sz="1800" dirty="0" smtClean="0"/>
              <a:t>Sports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Collected Data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Collected Data (summary)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70799"/>
              </p:ext>
            </p:extLst>
          </p:nvPr>
        </p:nvGraphicFramePr>
        <p:xfrm>
          <a:off x="762000" y="1371600"/>
          <a:ext cx="7560841" cy="1872207"/>
        </p:xfrm>
        <a:graphic>
          <a:graphicData uri="http://schemas.openxmlformats.org/drawingml/2006/table">
            <a:tbl>
              <a:tblPr/>
              <a:tblGrid>
                <a:gridCol w="1512011"/>
                <a:gridCol w="1512011"/>
                <a:gridCol w="1512011"/>
                <a:gridCol w="1512011"/>
                <a:gridCol w="1512797"/>
              </a:tblGrid>
              <a:tr h="6859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Politics News Articles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Technology News Articles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Sports News Articles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Total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954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Training Data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200 (80 %)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345 (80 %)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409 (80 %)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954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Testing Data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49 (20 %)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86 (20 %)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102 (20 %)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237 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Total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249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431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511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1191</a:t>
                      </a:r>
                      <a:endParaRPr lang="mk-MK" sz="1400" b="1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04664"/>
              </p:ext>
            </p:extLst>
          </p:nvPr>
        </p:nvGraphicFramePr>
        <p:xfrm>
          <a:off x="761999" y="3459832"/>
          <a:ext cx="7560841" cy="1595165"/>
        </p:xfrm>
        <a:graphic>
          <a:graphicData uri="http://schemas.openxmlformats.org/drawingml/2006/table">
            <a:tbl>
              <a:tblPr/>
              <a:tblGrid>
                <a:gridCol w="2312811"/>
                <a:gridCol w="1002768"/>
                <a:gridCol w="1114362"/>
                <a:gridCol w="1225170"/>
                <a:gridCol w="1002768"/>
                <a:gridCol w="902962"/>
              </a:tblGrid>
              <a:tr h="4978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CNET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PCWorld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TechCrunch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NyTimes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Arial"/>
                        </a:rPr>
                        <a:t>Goal</a:t>
                      </a:r>
                      <a:endParaRPr lang="mk-MK" sz="18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0862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Number of collected documents (news articles)</a:t>
                      </a:r>
                      <a:endParaRPr lang="mk-MK" sz="14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81 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229 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121 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570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190</a:t>
                      </a:r>
                      <a:endParaRPr lang="mk-MK" sz="14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Data Cleaning:</a:t>
            </a:r>
          </a:p>
          <a:p>
            <a:pPr lvl="1"/>
            <a:r>
              <a:rPr lang="en-US" sz="2000" dirty="0" smtClean="0"/>
              <a:t>Stop-word removal</a:t>
            </a:r>
          </a:p>
          <a:p>
            <a:pPr lvl="1"/>
            <a:r>
              <a:rPr lang="en-US" sz="2000" dirty="0" smtClean="0"/>
              <a:t>Stemming (Porter Algorithm)</a:t>
            </a:r>
          </a:p>
          <a:p>
            <a:pPr lvl="1"/>
            <a:r>
              <a:rPr lang="en-US" sz="2000" dirty="0" smtClean="0"/>
              <a:t>Low term frequency filtering </a:t>
            </a:r>
            <a:br>
              <a:rPr lang="en-US" sz="2000" dirty="0" smtClean="0"/>
            </a:br>
            <a:r>
              <a:rPr lang="en-US" sz="2000" dirty="0" smtClean="0"/>
              <a:t>(count &lt; 3)</a:t>
            </a:r>
          </a:p>
          <a:p>
            <a:r>
              <a:rPr lang="en-US" sz="2000" dirty="0" smtClean="0"/>
              <a:t>Data Transformation:</a:t>
            </a:r>
          </a:p>
          <a:p>
            <a:pPr lvl="1"/>
            <a:r>
              <a:rPr lang="en-US" sz="2000" dirty="0" smtClean="0"/>
              <a:t>Bag of words model (vector representation)</a:t>
            </a:r>
          </a:p>
          <a:p>
            <a:pPr lvl="1"/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Pre-processing</a:t>
            </a:r>
            <a:endParaRPr lang="en-US" sz="3200" dirty="0"/>
          </a:p>
        </p:txBody>
      </p:sp>
      <p:pic>
        <p:nvPicPr>
          <p:cNvPr id="4" name="Picture 3" descr="bagofwords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2400" y="1158354"/>
            <a:ext cx="5072277" cy="265164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055" y="381000"/>
            <a:ext cx="42195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Eager Learners</a:t>
            </a:r>
          </a:p>
          <a:p>
            <a:pPr lvl="1"/>
            <a:r>
              <a:rPr lang="en-US" sz="2000" dirty="0" smtClean="0"/>
              <a:t>Naïve Bayes Classifier</a:t>
            </a:r>
          </a:p>
          <a:p>
            <a:pPr lvl="1"/>
            <a:r>
              <a:rPr lang="en-US" sz="2000" dirty="0" smtClean="0"/>
              <a:t>SVM (Support Vector Machine)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Classification Techniques</a:t>
            </a:r>
            <a:endParaRPr lang="en-US" sz="3200" dirty="0"/>
          </a:p>
        </p:txBody>
      </p:sp>
      <p:pic>
        <p:nvPicPr>
          <p:cNvPr id="4" name="Picture 3" descr="Classification Proce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772" y="3581400"/>
            <a:ext cx="7704856" cy="1486108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1523900"/>
            <a:ext cx="2257425" cy="22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Experiment and Evaluation</a:t>
            </a:r>
          </a:p>
          <a:p>
            <a:pPr lvl="1"/>
            <a:r>
              <a:rPr lang="en-US" sz="2000" dirty="0" smtClean="0"/>
              <a:t>Testing the accuracy of the classifiers (Total news articles: 237)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Classification Techniques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48137"/>
              </p:ext>
            </p:extLst>
          </p:nvPr>
        </p:nvGraphicFramePr>
        <p:xfrm>
          <a:off x="1066800" y="2819400"/>
          <a:ext cx="6553201" cy="2057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302"/>
                <a:gridCol w="2171810"/>
                <a:gridCol w="2167089"/>
              </a:tblGrid>
              <a:tr h="6410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Algorithm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Naïve Bayes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SVM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96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Correctly classified documents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0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Accuracy in 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91.5 %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75.1 %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Experiment and Evaluation</a:t>
            </a:r>
          </a:p>
          <a:p>
            <a:pPr lvl="1"/>
            <a:r>
              <a:rPr lang="en-US" sz="2000" dirty="0" smtClean="0"/>
              <a:t>Politics news articles </a:t>
            </a:r>
            <a:br>
              <a:rPr lang="en-US" sz="2000" dirty="0" smtClean="0"/>
            </a:br>
            <a:r>
              <a:rPr lang="en-US" sz="2000" dirty="0" smtClean="0"/>
              <a:t>(Total news articles: 49)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Technology news articles </a:t>
            </a:r>
            <a:br>
              <a:rPr lang="en-US" sz="2000" dirty="0" smtClean="0"/>
            </a:br>
            <a:r>
              <a:rPr lang="en-US" sz="2000" dirty="0" smtClean="0"/>
              <a:t>(Total news articles: 86)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Sports news articles </a:t>
            </a:r>
            <a:br>
              <a:rPr lang="en-US" sz="2000" dirty="0" smtClean="0"/>
            </a:br>
            <a:r>
              <a:rPr lang="en-US" sz="2000" dirty="0" smtClean="0"/>
              <a:t>(Total news articles: 102)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Classification Techniques (2)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77244"/>
              </p:ext>
            </p:extLst>
          </p:nvPr>
        </p:nvGraphicFramePr>
        <p:xfrm>
          <a:off x="4495800" y="1600200"/>
          <a:ext cx="4343400" cy="99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7618"/>
                <a:gridCol w="1439456"/>
                <a:gridCol w="1436326"/>
              </a:tblGrid>
              <a:tr h="266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Algorithm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Naïve Bayes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SVM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8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Correctly classified documents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66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Accuracy in %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87.7 %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59.1 %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641187"/>
              </p:ext>
            </p:extLst>
          </p:nvPr>
        </p:nvGraphicFramePr>
        <p:xfrm>
          <a:off x="4495800" y="3083052"/>
          <a:ext cx="441960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389"/>
                <a:gridCol w="1464700"/>
                <a:gridCol w="1461512"/>
              </a:tblGrid>
              <a:tr h="24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Algorithm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Naïve Bayes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SVM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3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Correctly classified documents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5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Accuracy in 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83.7 %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100.0 %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25945"/>
              </p:ext>
            </p:extLst>
          </p:nvPr>
        </p:nvGraphicFramePr>
        <p:xfrm>
          <a:off x="4495801" y="4530852"/>
          <a:ext cx="441960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389"/>
                <a:gridCol w="1464700"/>
                <a:gridCol w="1461512"/>
              </a:tblGrid>
              <a:tr h="249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Algorithm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Naïve Bayes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SVM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56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Correctly classified documents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93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Accuracy in %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100.0 %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68.6 %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1447800"/>
            <a:ext cx="8229600" cy="381000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Testing SVM only two classes? (good in some cases)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Execution time (in seconds)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Experiment and 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25326"/>
              </p:ext>
            </p:extLst>
          </p:nvPr>
        </p:nvGraphicFramePr>
        <p:xfrm>
          <a:off x="762000" y="1905000"/>
          <a:ext cx="7467600" cy="1874520"/>
        </p:xfrm>
        <a:graphic>
          <a:graphicData uri="http://schemas.openxmlformats.org/drawingml/2006/table">
            <a:tbl>
              <a:tblPr/>
              <a:tblGrid>
                <a:gridCol w="1474059"/>
                <a:gridCol w="2083909"/>
                <a:gridCol w="1846407"/>
                <a:gridCol w="2063225"/>
              </a:tblGrid>
              <a:tr h="2673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mk-MK" sz="16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Politics &amp; Technology</a:t>
                      </a:r>
                      <a:endParaRPr lang="mk-MK" sz="16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Politics &amp; Sports</a:t>
                      </a:r>
                      <a:endParaRPr lang="mk-MK" sz="16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Technology &amp; Sports</a:t>
                      </a:r>
                      <a:endParaRPr lang="mk-MK" sz="16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42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Number of documents</a:t>
                      </a:r>
                      <a:endParaRPr lang="mk-MK" sz="16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135</a:t>
                      </a:r>
                      <a:endParaRPr lang="mk-MK" sz="16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151</a:t>
                      </a:r>
                      <a:endParaRPr lang="mk-MK" sz="16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188</a:t>
                      </a:r>
                      <a:endParaRPr lang="mk-MK" sz="16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Correctly classified documents </a:t>
                      </a:r>
                      <a:endParaRPr lang="mk-MK" sz="16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120</a:t>
                      </a:r>
                      <a:endParaRPr lang="mk-MK" sz="16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130</a:t>
                      </a:r>
                      <a:endParaRPr lang="mk-MK" sz="16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149</a:t>
                      </a:r>
                      <a:endParaRPr lang="mk-MK" sz="16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Accuracy in %</a:t>
                      </a:r>
                      <a:endParaRPr lang="mk-MK" sz="16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88.8 %</a:t>
                      </a:r>
                      <a:endParaRPr lang="mk-MK" sz="1600" b="1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87.0 %</a:t>
                      </a:r>
                      <a:endParaRPr lang="mk-MK" sz="1600" b="1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79.2 %</a:t>
                      </a:r>
                      <a:endParaRPr lang="mk-MK" sz="1600" b="1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46" marR="67546" marT="0" marB="0" anchor="ctr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978755"/>
              </p:ext>
            </p:extLst>
          </p:nvPr>
        </p:nvGraphicFramePr>
        <p:xfrm>
          <a:off x="2133600" y="4343400"/>
          <a:ext cx="48768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808"/>
                <a:gridCol w="1492553"/>
                <a:gridCol w="1553439"/>
              </a:tblGrid>
              <a:tr h="3083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Algorithm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Naïve Bayes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SVM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1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Training phase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(in seconds)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1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Testing phase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(single text document)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DAAD: 15th Workshop “Software Engineering Education and Reverse Engineering”, Bohinj, Slovenia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9491CD0-AC07-4CD2-BE36-6845733E49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700</Words>
  <Application>Microsoft Office PowerPoint</Application>
  <PresentationFormat>On-screen Show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Experimenting with Text Classification Algorithms in News Articles: SVM vs. Naive Bayesian Algorithm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Experimenting with Text Classification Algorithms in News Articles: SVM vs. Naive Bayesian Algorithm </dc:title>
  <dc:creator>Adrian Besimi</dc:creator>
  <cp:lastModifiedBy>Adrian Besimi</cp:lastModifiedBy>
  <cp:revision>27</cp:revision>
  <dcterms:created xsi:type="dcterms:W3CDTF">2015-08-24T09:34:32Z</dcterms:created>
  <dcterms:modified xsi:type="dcterms:W3CDTF">2015-08-25T07:36:31Z</dcterms:modified>
</cp:coreProperties>
</file>